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58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C6F67-5D2C-475E-8BC9-877C7DC51B50}" type="datetimeFigureOut">
              <a:rPr lang="en-US" smtClean="0"/>
              <a:t>3/4/2012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12254-60F9-4E68-A606-65C264A49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979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C6F67-5D2C-475E-8BC9-877C7DC51B50}" type="datetimeFigureOut">
              <a:rPr lang="en-US" smtClean="0"/>
              <a:t>3/4/2012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12254-60F9-4E68-A606-65C264A49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94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C6F67-5D2C-475E-8BC9-877C7DC51B50}" type="datetimeFigureOut">
              <a:rPr lang="en-US" smtClean="0"/>
              <a:t>3/4/2012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12254-60F9-4E68-A606-65C264A49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00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C6F67-5D2C-475E-8BC9-877C7DC51B50}" type="datetimeFigureOut">
              <a:rPr lang="en-US" smtClean="0"/>
              <a:t>3/4/2012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12254-60F9-4E68-A606-65C264A49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614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C6F67-5D2C-475E-8BC9-877C7DC51B50}" type="datetimeFigureOut">
              <a:rPr lang="en-US" smtClean="0"/>
              <a:t>3/4/2012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12254-60F9-4E68-A606-65C264A49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474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C6F67-5D2C-475E-8BC9-877C7DC51B50}" type="datetimeFigureOut">
              <a:rPr lang="en-US" smtClean="0"/>
              <a:t>3/4/2012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12254-60F9-4E68-A606-65C264A49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91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C6F67-5D2C-475E-8BC9-877C7DC51B50}" type="datetimeFigureOut">
              <a:rPr lang="en-US" smtClean="0"/>
              <a:t>3/4/2012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12254-60F9-4E68-A606-65C264A49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261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C6F67-5D2C-475E-8BC9-877C7DC51B50}" type="datetimeFigureOut">
              <a:rPr lang="en-US" smtClean="0"/>
              <a:t>3/4/2012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12254-60F9-4E68-A606-65C264A49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74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C6F67-5D2C-475E-8BC9-877C7DC51B50}" type="datetimeFigureOut">
              <a:rPr lang="en-US" smtClean="0"/>
              <a:t>3/4/2012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12254-60F9-4E68-A606-65C264A49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894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C6F67-5D2C-475E-8BC9-877C7DC51B50}" type="datetimeFigureOut">
              <a:rPr lang="en-US" smtClean="0"/>
              <a:t>3/4/2012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12254-60F9-4E68-A606-65C264A49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18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C6F67-5D2C-475E-8BC9-877C7DC51B50}" type="datetimeFigureOut">
              <a:rPr lang="en-US" smtClean="0"/>
              <a:t>3/4/2012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12254-60F9-4E68-A606-65C264A49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789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C6F67-5D2C-475E-8BC9-877C7DC51B50}" type="datetimeFigureOut">
              <a:rPr lang="en-US" smtClean="0"/>
              <a:t>3/4/2012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12254-60F9-4E68-A606-65C264A49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60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Chapter%205.docx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600" b="1" dirty="0" smtClean="0">
                <a:solidFill>
                  <a:schemeClr val="bg1"/>
                </a:solidFill>
              </a:rPr>
              <a:t>Art Analysis:</a:t>
            </a:r>
            <a:br>
              <a:rPr lang="en-US" sz="6600" b="1" dirty="0" smtClean="0">
                <a:solidFill>
                  <a:schemeClr val="bg1"/>
                </a:solidFill>
              </a:rPr>
            </a:br>
            <a:r>
              <a:rPr lang="en-US" sz="6600" b="1" dirty="0" smtClean="0">
                <a:solidFill>
                  <a:schemeClr val="bg1"/>
                </a:solidFill>
              </a:rPr>
              <a:t>Ways of “Seeing”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Mr. Josh </a:t>
            </a:r>
            <a:r>
              <a:rPr lang="en-US" sz="2400" b="1" dirty="0" smtClean="0">
                <a:solidFill>
                  <a:schemeClr val="bg1"/>
                </a:solidFill>
              </a:rPr>
              <a:t>Ney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Visual Art</a:t>
            </a:r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Grades 9 – 12 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March 7, 2012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846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066800"/>
            <a:ext cx="5334000" cy="579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“Seeing” Through the Mind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900" b="1" u="sng" dirty="0" smtClean="0"/>
              <a:t>Artist</a:t>
            </a:r>
            <a:r>
              <a:rPr lang="en-US" sz="1900" b="1" dirty="0" smtClean="0"/>
              <a:t>:</a:t>
            </a:r>
          </a:p>
          <a:p>
            <a:pPr>
              <a:spcBef>
                <a:spcPts val="0"/>
              </a:spcBef>
            </a:pPr>
            <a:r>
              <a:rPr lang="en-US" sz="1900" b="1" dirty="0" smtClean="0"/>
              <a:t>In this realm the artist portrays thoughts, concepts, and ideas within the painting. </a:t>
            </a:r>
          </a:p>
          <a:p>
            <a:pPr>
              <a:spcBef>
                <a:spcPts val="0"/>
              </a:spcBef>
            </a:pPr>
            <a:r>
              <a:rPr lang="en-US" sz="1900" b="1" dirty="0" smtClean="0"/>
              <a:t>This way of “seeing” typically transcends and includes the stage of the senses</a:t>
            </a:r>
          </a:p>
          <a:p>
            <a:pPr>
              <a:spcBef>
                <a:spcPts val="0"/>
              </a:spcBef>
            </a:pPr>
            <a:r>
              <a:rPr lang="en-US" sz="1900" b="1" dirty="0" smtClean="0"/>
              <a:t>At this stage artists are able to engage the viewer with higher </a:t>
            </a:r>
            <a:r>
              <a:rPr lang="en-US" sz="1900" b="1" dirty="0" smtClean="0"/>
              <a:t>levels of </a:t>
            </a:r>
            <a:r>
              <a:rPr lang="en-US" sz="1900" b="1" dirty="0" smtClean="0"/>
              <a:t>thinking and </a:t>
            </a:r>
            <a:r>
              <a:rPr lang="en-US" sz="1900" b="1" dirty="0" smtClean="0"/>
              <a:t>effectively </a:t>
            </a:r>
            <a:r>
              <a:rPr lang="en-US" sz="1900" b="1" dirty="0" smtClean="0"/>
              <a:t>communicate</a:t>
            </a:r>
            <a:r>
              <a:rPr lang="en-US" sz="1900" b="1" dirty="0" smtClean="0"/>
              <a:t> </a:t>
            </a:r>
            <a:r>
              <a:rPr lang="en-US" sz="1900" b="1" dirty="0" smtClean="0"/>
              <a:t>philosophies, perspectives, and worldviews. </a:t>
            </a:r>
          </a:p>
          <a:p>
            <a:pPr>
              <a:spcBef>
                <a:spcPts val="0"/>
              </a:spcBef>
            </a:pPr>
            <a:r>
              <a:rPr lang="en-US" sz="1900" b="1" u="sng" dirty="0" smtClean="0"/>
              <a:t>Viewer</a:t>
            </a:r>
            <a:r>
              <a:rPr lang="en-US" sz="1900" b="1" dirty="0" smtClean="0"/>
              <a:t>: </a:t>
            </a:r>
          </a:p>
          <a:p>
            <a:pPr>
              <a:spcBef>
                <a:spcPts val="0"/>
              </a:spcBef>
            </a:pPr>
            <a:r>
              <a:rPr lang="en-US" sz="1900" b="1" dirty="0" smtClean="0"/>
              <a:t>In this realm the viewer is able to see with more than just the physical eyes. </a:t>
            </a:r>
          </a:p>
          <a:p>
            <a:pPr>
              <a:spcBef>
                <a:spcPts val="0"/>
              </a:spcBef>
            </a:pPr>
            <a:r>
              <a:rPr lang="en-US" sz="1900" b="1" dirty="0" smtClean="0"/>
              <a:t>The viewer does more than look at the material components of the piece of art. </a:t>
            </a:r>
          </a:p>
          <a:p>
            <a:pPr>
              <a:spcBef>
                <a:spcPts val="0"/>
              </a:spcBef>
            </a:pPr>
            <a:r>
              <a:rPr lang="en-US" sz="1900" b="1" dirty="0" smtClean="0"/>
              <a:t>The viewer is now “seeing” with their mind. </a:t>
            </a:r>
          </a:p>
          <a:p>
            <a:pPr>
              <a:spcBef>
                <a:spcPts val="0"/>
              </a:spcBef>
            </a:pPr>
            <a:r>
              <a:rPr lang="en-US" sz="1900" b="1" dirty="0" smtClean="0"/>
              <a:t>At this stage viewer’s analyze a piece of art and contemplate different symbols and messages within the artwork, to attempt to take the perspective of the artist and come to a logical synopsis of the piece as a whole. </a:t>
            </a:r>
            <a:endParaRPr lang="en-US" sz="1900" b="1" dirty="0"/>
          </a:p>
        </p:txBody>
      </p:sp>
    </p:spTree>
    <p:extLst>
      <p:ext uri="{BB962C8B-B14F-4D97-AF65-F5344CB8AC3E}">
        <p14:creationId xmlns:p14="http://schemas.microsoft.com/office/powerpoint/2010/main" val="402709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00" y="0"/>
            <a:ext cx="576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2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863" y="0"/>
            <a:ext cx="54382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62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“Seeing” through the Soul/Spirit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Artist: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In this realm the artist creates artwork that engages all of the human faculties.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Artists can include aspects of the senses and of the mind; as well as, a variety of other aspects.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Viewer: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When art is “seen” through the soul/spirit the viewer is engaged in a uniquely personal experience with the piece of art.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The viewer interacts with the painting to the point where a person is able to come to </a:t>
            </a:r>
            <a:r>
              <a:rPr lang="en-US" b="1" smtClean="0">
                <a:solidFill>
                  <a:schemeClr val="bg1"/>
                </a:solidFill>
              </a:rPr>
              <a:t>greater </a:t>
            </a:r>
            <a:r>
              <a:rPr lang="en-US" b="1" smtClean="0">
                <a:solidFill>
                  <a:schemeClr val="bg1"/>
                </a:solidFill>
              </a:rPr>
              <a:t>depths</a:t>
            </a:r>
            <a:r>
              <a:rPr lang="en-US" b="1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of understanding and awareness than they would seeing through the eyes of the flesh and eyes of the mind.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93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0"/>
            <a:ext cx="7772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56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0"/>
            <a:ext cx="5943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75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8001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95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b="1" dirty="0" smtClean="0"/>
              <a:t>References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Page 6: Luke Brown – Hands </a:t>
            </a:r>
          </a:p>
          <a:p>
            <a:r>
              <a:rPr lang="en-US" b="1" dirty="0" smtClean="0"/>
              <a:t>Page 7: Unknown – Cave Painting</a:t>
            </a:r>
          </a:p>
          <a:p>
            <a:r>
              <a:rPr lang="en-US" b="1" dirty="0" smtClean="0"/>
              <a:t>Page 8: Bruce Gray – Eye Candy #2</a:t>
            </a:r>
          </a:p>
          <a:p>
            <a:r>
              <a:rPr lang="en-US" b="1" dirty="0" smtClean="0"/>
              <a:t>Page 9: Frank Stella – Snow Flake</a:t>
            </a:r>
          </a:p>
          <a:p>
            <a:r>
              <a:rPr lang="en-US" b="1" dirty="0" smtClean="0"/>
              <a:t>Page 10: Michelangelo – The Thinker</a:t>
            </a:r>
          </a:p>
          <a:p>
            <a:r>
              <a:rPr lang="en-US" b="1" dirty="0" smtClean="0"/>
              <a:t>Page 11: Michelangelo – The Last Judgment </a:t>
            </a:r>
          </a:p>
          <a:p>
            <a:r>
              <a:rPr lang="en-US" b="1" dirty="0" smtClean="0"/>
              <a:t>Page 12: Unknown – Kali </a:t>
            </a:r>
          </a:p>
          <a:p>
            <a:r>
              <a:rPr lang="en-US" b="1" dirty="0" smtClean="0"/>
              <a:t>Page 13: Alex Grey – Wonder </a:t>
            </a:r>
          </a:p>
          <a:p>
            <a:r>
              <a:rPr lang="en-US" b="1" dirty="0" smtClean="0"/>
              <a:t>Page 14: William Blake: Seven Spirits of God</a:t>
            </a:r>
          </a:p>
          <a:p>
            <a:r>
              <a:rPr lang="en-US" b="1" dirty="0" smtClean="0"/>
              <a:t>Page 15: Alex Grey: Praying </a:t>
            </a:r>
          </a:p>
          <a:p>
            <a:r>
              <a:rPr lang="en-US" b="1" dirty="0" smtClean="0"/>
              <a:t>Page 16: Alex Grey: Psychic Energy System and Spiritual Energy System </a:t>
            </a:r>
          </a:p>
          <a:p>
            <a:r>
              <a:rPr lang="en-US" b="1" dirty="0" smtClean="0"/>
              <a:t>Grey, Alex. ( 2001 ). </a:t>
            </a:r>
            <a:r>
              <a:rPr lang="en-US" b="1" i="1" dirty="0" smtClean="0"/>
              <a:t>The Mission of Art. </a:t>
            </a:r>
            <a:r>
              <a:rPr lang="en-US" b="1" dirty="0" smtClean="0"/>
              <a:t>Boston, MA: </a:t>
            </a:r>
            <a:r>
              <a:rPr lang="en-US" b="1" dirty="0" err="1" smtClean="0"/>
              <a:t>Shambhala</a:t>
            </a:r>
            <a:r>
              <a:rPr lang="en-US" b="1" dirty="0" smtClean="0"/>
              <a:t>. </a:t>
            </a:r>
            <a:endParaRPr lang="en-US" b="1" i="1" dirty="0" smtClean="0"/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71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2431" y="-65315"/>
            <a:ext cx="9526431" cy="792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Review: 7 Elements of Art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1. Texture </a:t>
            </a:r>
            <a:r>
              <a:rPr lang="en-US" sz="2600" b="1" dirty="0" smtClean="0">
                <a:solidFill>
                  <a:schemeClr val="bg1"/>
                </a:solidFill>
              </a:rPr>
              <a:t>– </a:t>
            </a:r>
            <a:r>
              <a:rPr lang="en-US" sz="2400" b="1" dirty="0" smtClean="0">
                <a:solidFill>
                  <a:schemeClr val="bg1"/>
                </a:solidFill>
              </a:rPr>
              <a:t>the quality of surface of art or the way any piece of art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is represented. 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2. Space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</a:rPr>
              <a:t>– </a:t>
            </a:r>
            <a:r>
              <a:rPr lang="en-US" sz="2400" b="1" dirty="0" smtClean="0">
                <a:solidFill>
                  <a:schemeClr val="bg1"/>
                </a:solidFill>
              </a:rPr>
              <a:t>area provided for a specific purpose. </a:t>
            </a:r>
            <a:endParaRPr lang="en-US" sz="36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3. Shape</a:t>
            </a:r>
            <a:r>
              <a:rPr lang="en-US" b="1" dirty="0" smtClean="0">
                <a:solidFill>
                  <a:schemeClr val="bg1"/>
                </a:solidFill>
              </a:rPr>
              <a:t> – </a:t>
            </a:r>
            <a:r>
              <a:rPr lang="en-US" sz="2400" b="1" dirty="0" smtClean="0">
                <a:solidFill>
                  <a:schemeClr val="bg1"/>
                </a:solidFill>
              </a:rPr>
              <a:t>pertains to the use of two-dimensional space; defined by all other elements. </a:t>
            </a:r>
            <a:endParaRPr lang="en-US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4</a:t>
            </a:r>
            <a:r>
              <a:rPr lang="en-US" sz="2400" b="1" dirty="0" smtClean="0">
                <a:solidFill>
                  <a:schemeClr val="bg1"/>
                </a:solidFill>
              </a:rPr>
              <a:t>. </a:t>
            </a:r>
            <a:r>
              <a:rPr lang="en-US" sz="2800" b="1" dirty="0" smtClean="0">
                <a:solidFill>
                  <a:schemeClr val="bg1"/>
                </a:solidFill>
              </a:rPr>
              <a:t>Line </a:t>
            </a:r>
            <a:r>
              <a:rPr lang="en-US" b="1" dirty="0" smtClean="0">
                <a:solidFill>
                  <a:schemeClr val="bg1"/>
                </a:solidFill>
              </a:rPr>
              <a:t>–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the path of a moving point.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5. Form – </a:t>
            </a:r>
            <a:r>
              <a:rPr lang="en-US" sz="2400" b="1" dirty="0" smtClean="0">
                <a:solidFill>
                  <a:schemeClr val="bg1"/>
                </a:solidFill>
              </a:rPr>
              <a:t>a three dimensional shape that show depth, height, and width. 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6. Color – </a:t>
            </a:r>
            <a:r>
              <a:rPr lang="en-US" sz="2400" b="1" dirty="0" smtClean="0">
                <a:solidFill>
                  <a:schemeClr val="bg1"/>
                </a:solidFill>
              </a:rPr>
              <a:t>pertains to the use of hue defined by primary and secondary colors. 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7. Value </a:t>
            </a:r>
            <a:r>
              <a:rPr lang="en-US" b="1" dirty="0" smtClean="0">
                <a:solidFill>
                  <a:schemeClr val="bg1"/>
                </a:solidFill>
              </a:rPr>
              <a:t>– </a:t>
            </a:r>
            <a:r>
              <a:rPr lang="en-US" sz="2400" b="1" dirty="0" smtClean="0">
                <a:solidFill>
                  <a:schemeClr val="bg1"/>
                </a:solidFill>
              </a:rPr>
              <a:t>the use of light and dark within a piece of art.  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866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Review: Visual Art Mediums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Drawing – pencil, charcoal, graphite, marker, chalk, pastel, </a:t>
            </a:r>
            <a:r>
              <a:rPr lang="en-US" b="1" dirty="0" err="1" smtClean="0">
                <a:solidFill>
                  <a:schemeClr val="bg1"/>
                </a:solidFill>
              </a:rPr>
              <a:t>watercolour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Painting – oil, acrylic, watercolor, </a:t>
            </a:r>
            <a:r>
              <a:rPr lang="en-US" b="1" dirty="0">
                <a:solidFill>
                  <a:schemeClr val="bg1"/>
                </a:solidFill>
              </a:rPr>
              <a:t>i</a:t>
            </a:r>
            <a:r>
              <a:rPr lang="en-US" b="1" dirty="0" smtClean="0">
                <a:solidFill>
                  <a:schemeClr val="bg1"/>
                </a:solidFill>
              </a:rPr>
              <a:t>nk, vinyl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Bases for drawing and painting – paper, wood, canvas, cloth, metal. 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Photography – digital image sensor, photographic film, potassium dichromate, potassium </a:t>
            </a:r>
            <a:r>
              <a:rPr lang="en-US" b="1" dirty="0" err="1" smtClean="0">
                <a:solidFill>
                  <a:schemeClr val="bg1"/>
                </a:solidFill>
              </a:rPr>
              <a:t>ferricyanide</a:t>
            </a:r>
            <a:r>
              <a:rPr lang="en-US" b="1" dirty="0" smtClean="0">
                <a:solidFill>
                  <a:schemeClr val="bg1"/>
                </a:solidFill>
              </a:rPr>
              <a:t>, ferric ammonium citrate, and silver nitrate.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51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7709"/>
            <a:ext cx="7315200" cy="6705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How it all works: the science of the human visual system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AutoNum type="arabicPeriod"/>
            </a:pPr>
            <a:r>
              <a:rPr lang="en-US" sz="2400" b="1" dirty="0" smtClean="0"/>
              <a:t>First, a source of light is required in an individual’s external environment. </a:t>
            </a:r>
          </a:p>
          <a:p>
            <a:pPr marL="457200" indent="-457200">
              <a:buAutoNum type="arabicPeriod"/>
            </a:pPr>
            <a:r>
              <a:rPr lang="en-US" sz="2400" b="1" dirty="0" smtClean="0"/>
              <a:t>This light, given from the sun or other sources, emits particles called photons. </a:t>
            </a:r>
          </a:p>
          <a:p>
            <a:pPr marL="457200" indent="-457200">
              <a:buAutoNum type="arabicPeriod"/>
            </a:pPr>
            <a:r>
              <a:rPr lang="en-US" sz="2400" b="1" dirty="0" smtClean="0"/>
              <a:t>The light bounces off of objects within our environment before it reaches a person’s eyes. </a:t>
            </a:r>
          </a:p>
          <a:p>
            <a:pPr marL="457200" indent="-457200">
              <a:buAutoNum type="arabicPeriod"/>
            </a:pPr>
            <a:r>
              <a:rPr lang="en-US" sz="2400" b="1" dirty="0" smtClean="0"/>
              <a:t>Once at the eyes the photons pass through the cornea, the lens, the vitreous </a:t>
            </a:r>
            <a:r>
              <a:rPr lang="en-US" sz="2400" b="1" dirty="0" err="1" smtClean="0"/>
              <a:t>humour</a:t>
            </a:r>
            <a:r>
              <a:rPr lang="en-US" sz="2400" b="1" dirty="0" smtClean="0"/>
              <a:t>, until the retina is reached. </a:t>
            </a:r>
          </a:p>
          <a:p>
            <a:pPr marL="457200" indent="-457200">
              <a:buAutoNum type="arabicPeriod"/>
            </a:pPr>
            <a:r>
              <a:rPr lang="en-US" sz="2400" b="1" dirty="0" smtClean="0"/>
              <a:t>At the retina the photons stop at the retinal pigment epithelium where nerve pulses are set off. </a:t>
            </a:r>
          </a:p>
          <a:p>
            <a:pPr marL="457200" indent="-457200">
              <a:buAutoNum type="arabicPeriod"/>
            </a:pPr>
            <a:r>
              <a:rPr lang="en-US" sz="2400" b="1" dirty="0" smtClean="0"/>
              <a:t>Nerve pulses are then directed to the optic nerve to move along the optic pathways. </a:t>
            </a:r>
          </a:p>
          <a:p>
            <a:pPr marL="457200" indent="-457200">
              <a:buAutoNum type="arabicPeriod"/>
            </a:pPr>
            <a:r>
              <a:rPr lang="en-US" sz="2400" b="1" dirty="0" smtClean="0"/>
              <a:t>The pulses follow the pathway to the visual cortex of the occipital lobe where the external image is formed. 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Video: </a:t>
            </a:r>
            <a:r>
              <a:rPr lang="en-US" sz="2400" b="1" dirty="0" smtClean="0">
                <a:hlinkClick r:id="rId3" action="ppaction://hlinkfile" tooltip="Looking at how we see "/>
              </a:rPr>
              <a:t>Looking at how we see</a:t>
            </a:r>
            <a:r>
              <a:rPr lang="en-US" sz="2400" b="1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2503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Art and Artists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Art and creativity are not just found  in art galleries. 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The institution of art is a means of expressing creativity as human beings. 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Everything from music, film, billboards, books, and photographs are all popular ways of expressing creativity. 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But even creativity itself is not confined to these borders of culture and society.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A</a:t>
            </a:r>
            <a:r>
              <a:rPr lang="en-US" sz="2400" b="1" dirty="0" smtClean="0">
                <a:solidFill>
                  <a:schemeClr val="bg1"/>
                </a:solidFill>
              </a:rPr>
              <a:t> person does not have to paint, draw, take pictures, or create music to be an artist.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The need for creativity and human expression are inherent drives within all human beings. 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89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The Relationship: Artist, Art, and Viewer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One of the fundamental reasons artists create art is to send a message to the viewer.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When an </a:t>
            </a:r>
            <a:r>
              <a:rPr lang="en-US" b="1" dirty="0" smtClean="0">
                <a:solidFill>
                  <a:schemeClr val="bg1"/>
                </a:solidFill>
              </a:rPr>
              <a:t>artist </a:t>
            </a:r>
            <a:r>
              <a:rPr lang="en-US" b="1" dirty="0" smtClean="0">
                <a:solidFill>
                  <a:schemeClr val="bg1"/>
                </a:solidFill>
              </a:rPr>
              <a:t>creates they are saying a lot about their perspective and worldview.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The message can be very literal and concrete or its meaning can be abstract and conceptual.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Viewers are left to engage and experience art </a:t>
            </a:r>
            <a:r>
              <a:rPr lang="en-US" b="1" dirty="0" smtClean="0">
                <a:solidFill>
                  <a:schemeClr val="bg1"/>
                </a:solidFill>
              </a:rPr>
              <a:t>through the </a:t>
            </a:r>
            <a:r>
              <a:rPr lang="en-US" b="1" dirty="0" smtClean="0">
                <a:solidFill>
                  <a:schemeClr val="bg1"/>
                </a:solidFill>
              </a:rPr>
              <a:t>different levels of “seeing”. </a:t>
            </a:r>
          </a:p>
        </p:txBody>
      </p:sp>
    </p:spTree>
    <p:extLst>
      <p:ext uri="{BB962C8B-B14F-4D97-AF65-F5344CB8AC3E}">
        <p14:creationId xmlns:p14="http://schemas.microsoft.com/office/powerpoint/2010/main" val="165932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 “Seeing” Through the Senses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70000" lnSpcReduction="20000"/>
          </a:bodyPr>
          <a:lstStyle/>
          <a:p>
            <a:r>
              <a:rPr lang="en-US" b="1" u="sng" dirty="0" smtClean="0">
                <a:solidFill>
                  <a:schemeClr val="bg1"/>
                </a:solidFill>
              </a:rPr>
              <a:t>Artist</a:t>
            </a:r>
            <a:r>
              <a:rPr lang="en-US" b="1" dirty="0" smtClean="0">
                <a:solidFill>
                  <a:schemeClr val="bg1"/>
                </a:solidFill>
              </a:rPr>
              <a:t>: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Many contemporary artists and their works of art begin and end within this basic physical realm.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The </a:t>
            </a:r>
            <a:r>
              <a:rPr lang="en-US" b="1" dirty="0" smtClean="0">
                <a:solidFill>
                  <a:schemeClr val="bg1"/>
                </a:solidFill>
              </a:rPr>
              <a:t>frame of mind which the artist is </a:t>
            </a:r>
            <a:r>
              <a:rPr lang="en-US" b="1" dirty="0" err="1" smtClean="0">
                <a:solidFill>
                  <a:schemeClr val="bg1"/>
                </a:solidFill>
              </a:rPr>
              <a:t>workign</a:t>
            </a:r>
            <a:r>
              <a:rPr lang="en-US" b="1" dirty="0" smtClean="0">
                <a:solidFill>
                  <a:schemeClr val="bg1"/>
                </a:solidFill>
              </a:rPr>
              <a:t> can </a:t>
            </a:r>
            <a:r>
              <a:rPr lang="en-US" b="1" dirty="0" smtClean="0">
                <a:solidFill>
                  <a:schemeClr val="bg1"/>
                </a:solidFill>
              </a:rPr>
              <a:t>be summed up with a “what you see, is what you get” perspective. </a:t>
            </a:r>
          </a:p>
          <a:p>
            <a:r>
              <a:rPr lang="en-US" b="1" u="sng" dirty="0" smtClean="0">
                <a:solidFill>
                  <a:schemeClr val="bg1"/>
                </a:solidFill>
              </a:rPr>
              <a:t>Viewer</a:t>
            </a:r>
            <a:r>
              <a:rPr lang="en-US" b="1" dirty="0" smtClean="0">
                <a:solidFill>
                  <a:schemeClr val="bg1"/>
                </a:solidFill>
              </a:rPr>
              <a:t>: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The most primitive way of “seeing” a piece of art is with the eyes of the flesh. 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The eyes of flesh perceive art in terms of the physical objects within a painting .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Art can be created on higher levels of human perception, but the viewer may not be able to recognize the higher levels if they only perceive the physical objects.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13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90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07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6519</TotalTime>
  <Words>1012</Words>
  <Application>Microsoft Office PowerPoint</Application>
  <PresentationFormat>On-screen Show (4:3)</PresentationFormat>
  <Paragraphs>80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Art Analysis: Ways of “Seeing”</vt:lpstr>
      <vt:lpstr>Review: 7 Elements of Art</vt:lpstr>
      <vt:lpstr>Review: Visual Art Mediums </vt:lpstr>
      <vt:lpstr>How it all works: the science of the human visual system</vt:lpstr>
      <vt:lpstr>Art and Artists</vt:lpstr>
      <vt:lpstr>The Relationship: Artist, Art, and Viewer</vt:lpstr>
      <vt:lpstr> “Seeing” Through the Senses</vt:lpstr>
      <vt:lpstr> </vt:lpstr>
      <vt:lpstr>PowerPoint Presentation</vt:lpstr>
      <vt:lpstr>“Seeing” Through the Mind</vt:lpstr>
      <vt:lpstr>PowerPoint Presentation</vt:lpstr>
      <vt:lpstr>PowerPoint Presentation</vt:lpstr>
      <vt:lpstr>“Seeing” through the Soul/Spirit </vt:lpstr>
      <vt:lpstr>PowerPoint Presentation</vt:lpstr>
      <vt:lpstr>PowerPoint Presentation</vt:lpstr>
      <vt:lpstr>PowerPoint Presentation</vt:lpstr>
      <vt:lpstr>References 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Ways of “Seeing”</dc:title>
  <dc:creator>Joshua</dc:creator>
  <cp:lastModifiedBy>Joshua</cp:lastModifiedBy>
  <cp:revision>59</cp:revision>
  <dcterms:created xsi:type="dcterms:W3CDTF">2012-02-29T03:44:26Z</dcterms:created>
  <dcterms:modified xsi:type="dcterms:W3CDTF">2012-03-05T22:38:41Z</dcterms:modified>
</cp:coreProperties>
</file>